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9" r:id="rId2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7742"/>
    <a:srgbClr val="69A0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7"/>
  </p:normalViewPr>
  <p:slideViewPr>
    <p:cSldViewPr snapToGrid="0" snapToObjects="1">
      <p:cViewPr varScale="1">
        <p:scale>
          <a:sx n="112" d="100"/>
          <a:sy n="112" d="100"/>
        </p:scale>
        <p:origin x="960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81210" y="2600690"/>
            <a:ext cx="6568511" cy="193614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i="0">
                <a:solidFill>
                  <a:srgbClr val="69A045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GB" dirty="0"/>
              <a:t>Add Title Text Here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4654062"/>
            <a:ext cx="6568511" cy="12959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0" i="0">
                <a:solidFill>
                  <a:srgbClr val="303236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GB" dirty="0"/>
              <a:t>Sub Title Text Here</a:t>
            </a:r>
          </a:p>
        </p:txBody>
      </p:sp>
    </p:spTree>
    <p:extLst>
      <p:ext uri="{BB962C8B-B14F-4D97-AF65-F5344CB8AC3E}">
        <p14:creationId xmlns:p14="http://schemas.microsoft.com/office/powerpoint/2010/main" val="325541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3138" y="445478"/>
            <a:ext cx="1239715" cy="5211763"/>
          </a:xfrm>
        </p:spPr>
        <p:txBody>
          <a:bodyPr vert="eaVert">
            <a:normAutofit/>
          </a:bodyPr>
          <a:lstStyle>
            <a:lvl1pPr>
              <a:defRPr sz="4000" b="1">
                <a:solidFill>
                  <a:srgbClr val="69A045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0645" y="445478"/>
            <a:ext cx="6564923" cy="5211763"/>
          </a:xfrm>
        </p:spPr>
        <p:txBody>
          <a:bodyPr vert="eaVert">
            <a:normAutofit/>
          </a:bodyPr>
          <a:lstStyle>
            <a:lvl1pPr>
              <a:buClr>
                <a:srgbClr val="69A045"/>
              </a:buClr>
              <a:defRPr sz="3200">
                <a:latin typeface="+mj-lt"/>
              </a:defRPr>
            </a:lvl1pPr>
            <a:lvl2pPr>
              <a:buClr>
                <a:srgbClr val="69A045"/>
              </a:buClr>
              <a:defRPr sz="2800">
                <a:latin typeface="+mj-lt"/>
              </a:defRPr>
            </a:lvl2pPr>
            <a:lvl3pPr>
              <a:buClr>
                <a:srgbClr val="69A045"/>
              </a:buClr>
              <a:defRPr sz="2800">
                <a:latin typeface="+mj-lt"/>
              </a:defRPr>
            </a:lvl3pPr>
            <a:lvl4pPr>
              <a:buClr>
                <a:srgbClr val="69A045"/>
              </a:buClr>
              <a:defRPr sz="2800">
                <a:latin typeface="+mj-lt"/>
              </a:defRPr>
            </a:lvl4pPr>
            <a:lvl5pPr>
              <a:buClr>
                <a:srgbClr val="69A045"/>
              </a:buClr>
              <a:defRPr sz="2800">
                <a:latin typeface="+mj-lt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97013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3072"/>
            <a:ext cx="8229600" cy="924712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69A045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2278"/>
            <a:ext cx="8229600" cy="4255476"/>
          </a:xfrm>
        </p:spPr>
        <p:txBody>
          <a:bodyPr/>
          <a:lstStyle>
            <a:lvl1pPr marL="363538" indent="-363538">
              <a:buClr>
                <a:srgbClr val="407742"/>
              </a:buClr>
              <a:defRPr sz="3200">
                <a:latin typeface="+mj-lt"/>
              </a:defRPr>
            </a:lvl1pPr>
            <a:lvl2pPr marL="628650" indent="-265113">
              <a:buClr>
                <a:srgbClr val="407742"/>
              </a:buClr>
              <a:defRPr sz="2800">
                <a:latin typeface="+mj-lt"/>
              </a:defRPr>
            </a:lvl2pPr>
            <a:lvl3pPr marL="628650" indent="-265113">
              <a:buClr>
                <a:srgbClr val="407742"/>
              </a:buClr>
              <a:defRPr sz="2800">
                <a:latin typeface="+mj-lt"/>
              </a:defRPr>
            </a:lvl3pPr>
            <a:lvl4pPr marL="628650" indent="-265113">
              <a:buClr>
                <a:srgbClr val="407742"/>
              </a:buClr>
              <a:defRPr sz="2800">
                <a:latin typeface="+mj-lt"/>
              </a:defRPr>
            </a:lvl4pPr>
            <a:lvl5pPr marL="628650" indent="-265113">
              <a:buClr>
                <a:srgbClr val="407742"/>
              </a:buClr>
              <a:defRPr sz="2800">
                <a:latin typeface="+mj-lt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8974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5" y="1185497"/>
            <a:ext cx="6568511" cy="135255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4800" b="1" i="0">
                <a:solidFill>
                  <a:srgbClr val="69A045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GB" dirty="0"/>
              <a:t>Add Title Text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95534" y="2888285"/>
            <a:ext cx="6568511" cy="241697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4400" b="0" i="0">
                <a:solidFill>
                  <a:srgbClr val="303236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GB" dirty="0"/>
              <a:t>Sub Title Text Here</a:t>
            </a:r>
          </a:p>
        </p:txBody>
      </p:sp>
    </p:spTree>
    <p:extLst>
      <p:ext uri="{BB962C8B-B14F-4D97-AF65-F5344CB8AC3E}">
        <p14:creationId xmlns:p14="http://schemas.microsoft.com/office/powerpoint/2010/main" val="181414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28949"/>
            <a:ext cx="822960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69A045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59169"/>
            <a:ext cx="4038600" cy="4337539"/>
          </a:xfrm>
        </p:spPr>
        <p:txBody>
          <a:bodyPr/>
          <a:lstStyle>
            <a:lvl1pPr eaLnBrk="1" latinLnBrk="0" hangingPunct="1">
              <a:buClr>
                <a:srgbClr val="407742"/>
              </a:buClr>
              <a:defRPr sz="3200">
                <a:latin typeface="+mj-lt"/>
              </a:defRPr>
            </a:lvl1pPr>
            <a:lvl2pPr eaLnBrk="1" latinLnBrk="0" hangingPunct="1">
              <a:buClr>
                <a:srgbClr val="407742"/>
              </a:buClr>
              <a:defRPr sz="2800">
                <a:latin typeface="+mj-lt"/>
              </a:defRPr>
            </a:lvl2pPr>
            <a:lvl3pPr eaLnBrk="1" latinLnBrk="0" hangingPunct="1">
              <a:buClr>
                <a:srgbClr val="407742"/>
              </a:buClr>
              <a:defRPr sz="2800">
                <a:latin typeface="+mj-lt"/>
              </a:defRPr>
            </a:lvl3pPr>
            <a:lvl4pPr eaLnBrk="1" latinLnBrk="0" hangingPunct="1">
              <a:defRPr sz="1800"/>
            </a:lvl4pPr>
            <a:lvl5pPr eaLnBrk="1" latinLnBrk="0" hangingPunct="1"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9169"/>
            <a:ext cx="4038600" cy="4337539"/>
          </a:xfrm>
        </p:spPr>
        <p:txBody>
          <a:bodyPr/>
          <a:lstStyle>
            <a:lvl1pPr eaLnBrk="1" latinLnBrk="0" hangingPunct="1">
              <a:buClr>
                <a:srgbClr val="407742"/>
              </a:buClr>
              <a:defRPr sz="3200">
                <a:latin typeface="+mj-lt"/>
              </a:defRPr>
            </a:lvl1pPr>
            <a:lvl2pPr eaLnBrk="1" latinLnBrk="0" hangingPunct="1">
              <a:buClr>
                <a:srgbClr val="407742"/>
              </a:buClr>
              <a:defRPr sz="2800">
                <a:latin typeface="+mj-lt"/>
              </a:defRPr>
            </a:lvl2pPr>
            <a:lvl3pPr eaLnBrk="1" latinLnBrk="0" hangingPunct="1">
              <a:buClr>
                <a:srgbClr val="407742"/>
              </a:buClr>
              <a:defRPr sz="2800">
                <a:latin typeface="+mj-lt"/>
              </a:defRPr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4627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477" y="375842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000" b="1">
                <a:ln>
                  <a:noFill/>
                </a:ln>
                <a:solidFill>
                  <a:srgbClr val="69A045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56162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686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800" b="1">
                <a:ln>
                  <a:noFill/>
                </a:ln>
                <a:solidFill>
                  <a:srgbClr val="69A045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220308"/>
          </a:xfrm>
        </p:spPr>
        <p:txBody>
          <a:bodyPr lIns="18288" rIns="18288">
            <a:normAutofit/>
          </a:bodyPr>
          <a:lstStyle>
            <a:lvl1pPr marL="0" indent="0" algn="l">
              <a:buNone/>
              <a:defRPr sz="2800">
                <a:latin typeface="+mj-lt"/>
              </a:defRPr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514352"/>
            <a:ext cx="5111750" cy="5382356"/>
          </a:xfrm>
        </p:spPr>
        <p:txBody>
          <a:bodyPr tIns="0">
            <a:normAutofit/>
          </a:bodyPr>
          <a:lstStyle>
            <a:lvl1pPr>
              <a:buClr>
                <a:srgbClr val="407742"/>
              </a:buClr>
              <a:defRPr sz="3200">
                <a:latin typeface="+mj-lt"/>
              </a:defRPr>
            </a:lvl1pPr>
            <a:lvl2pPr>
              <a:buClr>
                <a:srgbClr val="407742"/>
              </a:buClr>
              <a:defRPr sz="2800">
                <a:latin typeface="+mj-lt"/>
              </a:defRPr>
            </a:lvl2pPr>
            <a:lvl3pPr>
              <a:buClr>
                <a:srgbClr val="407742"/>
              </a:buClr>
              <a:defRPr sz="2800">
                <a:latin typeface="+mj-lt"/>
              </a:defRPr>
            </a:lvl3pPr>
            <a:lvl4pPr>
              <a:buClr>
                <a:srgbClr val="407742"/>
              </a:buClr>
              <a:defRPr sz="2800">
                <a:latin typeface="+mj-lt"/>
              </a:defRPr>
            </a:lvl4pPr>
            <a:lvl5pPr>
              <a:buClr>
                <a:srgbClr val="407742"/>
              </a:buClr>
              <a:defRPr sz="2800">
                <a:latin typeface="+mj-lt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09867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>
            <a:normAutofit/>
          </a:bodyPr>
          <a:lstStyle>
            <a:lvl1pPr algn="l">
              <a:buNone/>
              <a:defRPr sz="3200" b="1">
                <a:solidFill>
                  <a:srgbClr val="69A045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>
            <a:normAutofit/>
          </a:bodyPr>
          <a:lstStyle>
            <a:lvl1pPr marL="0" indent="0" algn="l">
              <a:spcBef>
                <a:spcPts val="250"/>
              </a:spcBef>
              <a:buFontTx/>
              <a:buNone/>
              <a:defRPr sz="2800">
                <a:latin typeface="+mj-lt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94047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69A045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rgbClr val="407742"/>
              </a:buClr>
              <a:defRPr sz="3200">
                <a:latin typeface="+mj-lt"/>
              </a:defRPr>
            </a:lvl1pPr>
            <a:lvl2pPr>
              <a:buClr>
                <a:srgbClr val="407742"/>
              </a:buClr>
              <a:defRPr sz="2800">
                <a:latin typeface="+mj-lt"/>
              </a:defRPr>
            </a:lvl2pPr>
            <a:lvl3pPr>
              <a:buClr>
                <a:srgbClr val="407742"/>
              </a:buClr>
              <a:defRPr sz="2800">
                <a:latin typeface="+mj-lt"/>
              </a:defRPr>
            </a:lvl3pPr>
            <a:lvl4pPr>
              <a:buClr>
                <a:srgbClr val="407742"/>
              </a:buClr>
              <a:defRPr sz="2800">
                <a:latin typeface="+mj-lt"/>
              </a:defRPr>
            </a:lvl4pPr>
            <a:lvl5pPr>
              <a:buClr>
                <a:srgbClr val="407742"/>
              </a:buClr>
              <a:defRPr sz="2800">
                <a:latin typeface="+mj-lt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17516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387564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29508"/>
            <a:ext cx="8229600" cy="4149969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7272"/>
            <a:ext cx="9144000" cy="5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16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b="1" kern="1200">
          <a:ln>
            <a:noFill/>
          </a:ln>
          <a:solidFill>
            <a:srgbClr val="69A045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rgbClr val="407742"/>
        </a:buClr>
        <a:buSzPct val="95000"/>
        <a:buFont typeface="Wingdings 2"/>
        <a:buChar char=""/>
        <a:defRPr kumimoji="0"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rgbClr val="407742"/>
        </a:buClr>
        <a:buSzPct val="85000"/>
        <a:buFont typeface="Wingdings 2"/>
        <a:buChar char=""/>
        <a:defRPr kumimoji="0"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rgbClr val="407742"/>
        </a:buClr>
        <a:buSzPct val="70000"/>
        <a:buFont typeface="Wingdings 2"/>
        <a:buChar char=""/>
        <a:defRPr kumimoji="0" sz="2800" kern="1200">
          <a:solidFill>
            <a:schemeClr val="tx1"/>
          </a:solidFill>
          <a:latin typeface="+mj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rgbClr val="407742"/>
        </a:buClr>
        <a:buSzPct val="65000"/>
        <a:buFont typeface="Wingdings 2"/>
        <a:buChar char=""/>
        <a:defRPr kumimoji="0" sz="2800" kern="1200">
          <a:solidFill>
            <a:schemeClr val="tx1"/>
          </a:solidFill>
          <a:latin typeface="+mj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rgbClr val="407742"/>
        </a:buClr>
        <a:buSzPct val="65000"/>
        <a:buFont typeface="Wingdings 2"/>
        <a:buChar char=""/>
        <a:defRPr kumimoji="0" sz="2800" kern="1200">
          <a:solidFill>
            <a:schemeClr val="tx1"/>
          </a:solidFill>
          <a:latin typeface="+mj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in/lmi-for-all-41984427a/" TargetMode="External"/><Relationship Id="rId3" Type="http://schemas.openxmlformats.org/officeDocument/2006/relationships/image" Target="../media/image5.jpg"/><Relationship Id="rId7" Type="http://schemas.openxmlformats.org/officeDocument/2006/relationships/hyperlink" Target="https://twitter.com/LMIforAl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arwick.ac.uk/fac/soc/ier/researchthemesoverview/researchprojects/lmi_for_all/dissemination/" TargetMode="External"/><Relationship Id="rId5" Type="http://schemas.openxmlformats.org/officeDocument/2006/relationships/hyperlink" Target="mailto:lmiforall@warwick.ac.uk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22" y="1512278"/>
            <a:ext cx="8327877" cy="4405502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334" y="6012273"/>
            <a:ext cx="2568230" cy="705309"/>
          </a:xfrm>
          <a:prstGeom prst="rect">
            <a:avLst/>
          </a:prstGeom>
        </p:spPr>
      </p:pic>
      <p:pic>
        <p:nvPicPr>
          <p:cNvPr id="7" name="Picture 6" descr="A screenshot of a cell phone and graph&#10;&#10;Description automatically generated">
            <a:extLst>
              <a:ext uri="{FF2B5EF4-FFF2-40B4-BE49-F238E27FC236}">
                <a16:creationId xmlns:a16="http://schemas.microsoft.com/office/drawing/2014/main" id="{B3E87C08-3C9A-1B68-AB72-9020BA863A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71" y="75076"/>
            <a:ext cx="8086458" cy="13180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F3FD5C-42D2-B6A0-D933-03ED3469D6F3}"/>
              </a:ext>
            </a:extLst>
          </p:cNvPr>
          <p:cNvSpPr txBox="1"/>
          <p:nvPr/>
        </p:nvSpPr>
        <p:spPr>
          <a:xfrm>
            <a:off x="111094" y="1426329"/>
            <a:ext cx="8947447" cy="772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Current State of Skill Mismatches: Employer and Employee Perspectives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10:00 – 12:00 (GMT), 28</a:t>
            </a:r>
            <a:r>
              <a:rPr lang="en-GB" sz="1800" b="1" kern="1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GB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February 2024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2EA5444-966C-9FB2-01EF-0A09F2E474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327" y="2360302"/>
            <a:ext cx="4344672" cy="328846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312873F-357D-A378-3F66-1BD871CED025}"/>
              </a:ext>
            </a:extLst>
          </p:cNvPr>
          <p:cNvSpPr txBox="1"/>
          <p:nvPr/>
        </p:nvSpPr>
        <p:spPr>
          <a:xfrm>
            <a:off x="4858828" y="2282839"/>
            <a:ext cx="3756402" cy="34410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kern="0" dirty="0">
                <a:solidFill>
                  <a:srgbClr val="11100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Thank you for joining todays LMI for All webinar. Please note that this webinar will be recorded. </a:t>
            </a:r>
            <a:endParaRPr lang="en-GB" sz="11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kern="0" dirty="0">
                <a:solidFill>
                  <a:srgbClr val="11100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For any questions outside this webinar, we can be contacted via </a:t>
            </a:r>
            <a:r>
              <a:rPr lang="en-GB" sz="1100" kern="0" dirty="0">
                <a:solidFill>
                  <a:srgbClr val="11100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lmiforall@warwick.ac.uk</a:t>
            </a:r>
            <a:endParaRPr lang="en-GB" sz="11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kern="0" dirty="0">
                <a:solidFill>
                  <a:srgbClr val="11100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Other webinar dates:</a:t>
            </a:r>
            <a:endParaRPr lang="en-GB" sz="11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kern="0" dirty="0">
                <a:solidFill>
                  <a:srgbClr val="11100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21 March 2024 – 1-3pm - Entrepreneurship skills</a:t>
            </a:r>
            <a:endParaRPr lang="en-GB" sz="11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kern="0" dirty="0">
                <a:solidFill>
                  <a:srgbClr val="11100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7 May 2024 – 10am – 12pm - Predicting future skill needs </a:t>
            </a:r>
            <a:endParaRPr lang="en-GB" sz="11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kern="0" dirty="0">
                <a:solidFill>
                  <a:srgbClr val="11100F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Sign up to our mailing list for LMI for All or follow us on social media:  </a:t>
            </a:r>
            <a:r>
              <a:rPr lang="en-GB" sz="1100" u="sng" kern="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https://warwick.ac.uk/fac/soc/ier/researchthemesoverview/researchprojects/lmi_for_all/dissemination/</a:t>
            </a:r>
            <a:endParaRPr lang="en-GB" sz="11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u="sng" kern="1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 X</a:t>
            </a:r>
            <a:r>
              <a:rPr lang="en-GB" sz="1100" kern="100" dirty="0">
                <a:solidFill>
                  <a:srgbClr val="11100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GB" sz="1100" u="sng" kern="1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LinkedIn</a:t>
            </a:r>
            <a:endParaRPr lang="en-GB" sz="1100" u="sng" kern="1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b="0" i="0" dirty="0">
                <a:solidFill>
                  <a:srgbClr val="536471"/>
                </a:solidFill>
                <a:effectLst/>
                <a:latin typeface="TwitterChirp"/>
              </a:rPr>
              <a:t>@LMIforAll</a:t>
            </a:r>
            <a:endParaRPr lang="en-GB" sz="1100" b="0" i="0" u="sng" kern="100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https://www.linkedin.com/in/lmi-for-all-41984427a/</a:t>
            </a:r>
          </a:p>
        </p:txBody>
      </p:sp>
    </p:spTree>
    <p:extLst>
      <p:ext uri="{BB962C8B-B14F-4D97-AF65-F5344CB8AC3E}">
        <p14:creationId xmlns:p14="http://schemas.microsoft.com/office/powerpoint/2010/main" val="29375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Flow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ER_template_line_2017v2" id="{A0A915BF-3AB5-564D-B98C-808E397929D8}" vid="{70D23277-7C27-2449-A559-BD7CCA2D89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IER_template_line_2017v2</Template>
  <TotalTime>58</TotalTime>
  <Words>142</Words>
  <Application>Microsoft Office PowerPoint</Application>
  <PresentationFormat>On-screen Show (4:3)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TwitterChirp</vt:lpstr>
      <vt:lpstr>Wingdings 2</vt:lpstr>
      <vt:lpstr>1_Flow</vt:lpstr>
      <vt:lpstr>PowerPoint Presentation</vt:lpstr>
    </vt:vector>
  </TitlesOfParts>
  <Company>University of Warwick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Poole, Stefanie</dc:creator>
  <cp:lastModifiedBy>Poole, Stefanie</cp:lastModifiedBy>
  <cp:revision>4</cp:revision>
  <dcterms:created xsi:type="dcterms:W3CDTF">2023-11-09T13:51:51Z</dcterms:created>
  <dcterms:modified xsi:type="dcterms:W3CDTF">2024-02-27T12:44:08Z</dcterms:modified>
</cp:coreProperties>
</file>